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6" r:id="rId2"/>
    <p:sldId id="257" r:id="rId3"/>
    <p:sldId id="319" r:id="rId4"/>
    <p:sldId id="321" r:id="rId5"/>
    <p:sldId id="322" r:id="rId6"/>
    <p:sldId id="323" r:id="rId7"/>
    <p:sldId id="324" r:id="rId8"/>
    <p:sldId id="316" r:id="rId9"/>
    <p:sldId id="320" r:id="rId10"/>
    <p:sldId id="326" r:id="rId11"/>
    <p:sldId id="327" r:id="rId12"/>
    <p:sldId id="328" r:id="rId13"/>
    <p:sldId id="340" r:id="rId14"/>
    <p:sldId id="343" r:id="rId15"/>
    <p:sldId id="342" r:id="rId16"/>
    <p:sldId id="339" r:id="rId17"/>
    <p:sldId id="341" r:id="rId18"/>
    <p:sldId id="337" r:id="rId19"/>
    <p:sldId id="338" r:id="rId20"/>
    <p:sldId id="317" r:id="rId21"/>
    <p:sldId id="330" r:id="rId22"/>
    <p:sldId id="331" r:id="rId23"/>
    <p:sldId id="332" r:id="rId24"/>
    <p:sldId id="333" r:id="rId25"/>
    <p:sldId id="318" r:id="rId26"/>
    <p:sldId id="334" r:id="rId27"/>
    <p:sldId id="335" r:id="rId28"/>
    <p:sldId id="325" r:id="rId29"/>
    <p:sldId id="259" r:id="rId30"/>
    <p:sldId id="31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78"/>
    <p:restoredTop sz="92788"/>
  </p:normalViewPr>
  <p:slideViewPr>
    <p:cSldViewPr snapToGrid="0" snapToObjects="1">
      <p:cViewPr>
        <p:scale>
          <a:sx n="88" d="100"/>
          <a:sy n="88" d="100"/>
        </p:scale>
        <p:origin x="92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png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9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Controlador</a:t>
            </a:r>
            <a:r>
              <a:rPr lang="en-US" dirty="0" smtClean="0"/>
              <a:t>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transforma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requerimientos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acciones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los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datos-modelo</a:t>
            </a:r>
            <a:r>
              <a:rPr lang="en-US" baseline="0" dirty="0" smtClean="0"/>
              <a:t>- </a:t>
            </a:r>
            <a:r>
              <a:rPr lang="en-US" baseline="0" dirty="0" err="1" smtClean="0"/>
              <a:t>los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renderiza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la vista)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50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54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2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tiff"/><Relationship Id="rId3" Type="http://schemas.openxmlformats.org/officeDocument/2006/relationships/image" Target="../media/image25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aviadezra.blogspot.com/2007/07/twisting-mvp-triad-say-hello-to-mvpc.html#_edn4" TargetMode="External"/><Relationship Id="rId4" Type="http://schemas.openxmlformats.org/officeDocument/2006/relationships/hyperlink" Target="https://www.fullstackpython.com/object-relational-mappers-orm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iandunn.name/content/presentations/wp-oop-mvc/mvc.php#/1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Unidad</a:t>
            </a:r>
            <a:r>
              <a:rPr lang="en-US" dirty="0" smtClean="0"/>
              <a:t> 7 – </a:t>
            </a:r>
            <a:r>
              <a:rPr lang="en-US" dirty="0" err="1" smtClean="0"/>
              <a:t>Modelo</a:t>
            </a:r>
            <a:r>
              <a:rPr lang="en-US" dirty="0" smtClean="0"/>
              <a:t>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¿Para </a:t>
            </a:r>
            <a:r>
              <a:rPr lang="en-US" dirty="0" err="1" smtClean="0"/>
              <a:t>qué</a:t>
            </a:r>
            <a:r>
              <a:rPr lang="en-US" dirty="0" smtClean="0"/>
              <a:t> un ORM?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666104"/>
            <a:ext cx="5181600" cy="267038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Creación</a:t>
            </a:r>
            <a:r>
              <a:rPr lang="en-US" dirty="0"/>
              <a:t> de </a:t>
            </a:r>
            <a:r>
              <a:rPr lang="en-US" dirty="0" err="1"/>
              <a:t>clases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un L.A.</a:t>
            </a:r>
          </a:p>
          <a:p>
            <a:pPr lvl="1"/>
            <a:r>
              <a:rPr lang="en-US" dirty="0" smtClean="0"/>
              <a:t>CRUD</a:t>
            </a:r>
          </a:p>
          <a:p>
            <a:r>
              <a:rPr lang="en-US" dirty="0" smtClean="0"/>
              <a:t>+ </a:t>
            </a:r>
            <a:r>
              <a:rPr lang="en-US" dirty="0" err="1" smtClean="0"/>
              <a:t>Abstracción</a:t>
            </a:r>
            <a:endParaRPr lang="en-US" dirty="0" smtClean="0"/>
          </a:p>
          <a:p>
            <a:r>
              <a:rPr lang="en-US" dirty="0" smtClean="0"/>
              <a:t>+ </a:t>
            </a:r>
            <a:r>
              <a:rPr lang="en-US" dirty="0" err="1" smtClean="0"/>
              <a:t>Portabilidad</a:t>
            </a:r>
            <a:endParaRPr lang="en-US" dirty="0"/>
          </a:p>
          <a:p>
            <a:pPr lvl="1"/>
            <a:r>
              <a:rPr lang="en-US" dirty="0" err="1" smtClean="0"/>
              <a:t>Desarrollo</a:t>
            </a:r>
            <a:endParaRPr lang="en-US" dirty="0" smtClean="0"/>
          </a:p>
          <a:p>
            <a:pPr lvl="1"/>
            <a:r>
              <a:rPr lang="en-US" dirty="0" smtClean="0"/>
              <a:t>Base de </a:t>
            </a:r>
            <a:r>
              <a:rPr lang="en-US" dirty="0" err="1" smtClean="0"/>
              <a:t>Datos</a:t>
            </a:r>
            <a:endParaRPr lang="en-US" dirty="0" smtClean="0"/>
          </a:p>
          <a:p>
            <a:r>
              <a:rPr lang="en-US" dirty="0" smtClean="0"/>
              <a:t>- </a:t>
            </a:r>
            <a:r>
              <a:rPr lang="en-US" dirty="0" err="1" smtClean="0"/>
              <a:t>Coincidencia</a:t>
            </a:r>
            <a:endParaRPr lang="en-US" dirty="0" smtClean="0"/>
          </a:p>
          <a:p>
            <a:pPr lvl="1"/>
            <a:r>
              <a:rPr lang="en-US" dirty="0" err="1" smtClean="0"/>
              <a:t>Uso</a:t>
            </a:r>
            <a:r>
              <a:rPr lang="en-US" dirty="0" smtClean="0"/>
              <a:t> del </a:t>
            </a:r>
            <a:r>
              <a:rPr lang="en-US" dirty="0" err="1" smtClean="0"/>
              <a:t>objeto</a:t>
            </a:r>
            <a:r>
              <a:rPr lang="en-US" dirty="0" smtClean="0"/>
              <a:t> vs </a:t>
            </a:r>
            <a:r>
              <a:rPr lang="en-US" dirty="0" err="1" smtClean="0"/>
              <a:t>Almacenamiento</a:t>
            </a:r>
            <a:endParaRPr lang="en-US" dirty="0" smtClean="0"/>
          </a:p>
          <a:p>
            <a:r>
              <a:rPr lang="en-US" dirty="0" smtClean="0"/>
              <a:t>- </a:t>
            </a:r>
            <a:r>
              <a:rPr lang="en-US" dirty="0" err="1" smtClean="0"/>
              <a:t>Rendimiento</a:t>
            </a:r>
            <a:endParaRPr lang="en-US" dirty="0" smtClean="0"/>
          </a:p>
          <a:p>
            <a:r>
              <a:rPr lang="en-US" dirty="0" smtClean="0"/>
              <a:t>- </a:t>
            </a:r>
            <a:r>
              <a:rPr lang="en-US" dirty="0" err="1" smtClean="0"/>
              <a:t>Dificultad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la APP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63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ORMs vs </a:t>
            </a:r>
            <a:r>
              <a:rPr lang="en-US" dirty="0" err="1" smtClean="0"/>
              <a:t>Conectores</a:t>
            </a:r>
            <a:r>
              <a:rPr lang="en-US" dirty="0" smtClean="0"/>
              <a:t> BD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42568" y="1825625"/>
            <a:ext cx="9106864" cy="4351338"/>
          </a:xfrm>
          <a:prstGeom prst="rect">
            <a:avLst/>
          </a:prstGeom>
        </p:spPr>
      </p:pic>
      <p:sp>
        <p:nvSpPr>
          <p:cNvPr id="9" name="Folded Corner 8"/>
          <p:cNvSpPr/>
          <p:nvPr/>
        </p:nvSpPr>
        <p:spPr>
          <a:xfrm>
            <a:off x="10450286" y="3802743"/>
            <a:ext cx="1277257" cy="972457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Bajo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Nivel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Folded Corner 9"/>
          <p:cNvSpPr/>
          <p:nvPr/>
        </p:nvSpPr>
        <p:spPr>
          <a:xfrm>
            <a:off x="199571" y="2656114"/>
            <a:ext cx="1277257" cy="1146630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ORM: </a:t>
            </a:r>
            <a:r>
              <a:rPr lang="en-US" sz="140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Varían</a:t>
            </a:r>
            <a:r>
              <a:rPr 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del web framework y el </a:t>
            </a:r>
            <a:r>
              <a:rPr lang="en-US" sz="140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conector</a:t>
            </a:r>
            <a:endParaRPr 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Folded Corner 10"/>
          <p:cNvSpPr/>
          <p:nvPr/>
        </p:nvSpPr>
        <p:spPr>
          <a:xfrm>
            <a:off x="10450285" y="2926783"/>
            <a:ext cx="1277257" cy="605291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Desacoplado</a:t>
            </a:r>
            <a:endParaRPr 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71113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ORMs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Python</a:t>
            </a:r>
          </a:p>
          <a:p>
            <a:pPr lvl="1"/>
            <a:r>
              <a:rPr lang="en-US" dirty="0" err="1" smtClean="0"/>
              <a:t>SQLAlchemy</a:t>
            </a:r>
            <a:r>
              <a:rPr lang="en-US" dirty="0" smtClean="0"/>
              <a:t>, Peewee, The Django ORM, </a:t>
            </a:r>
            <a:r>
              <a:rPr lang="en-US" dirty="0" err="1" smtClean="0"/>
              <a:t>PonyORM</a:t>
            </a:r>
            <a:r>
              <a:rPr lang="en-US" dirty="0" smtClean="0"/>
              <a:t>, </a:t>
            </a:r>
            <a:r>
              <a:rPr lang="en-US" dirty="0" err="1" smtClean="0"/>
              <a:t>SQLObject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 smtClean="0"/>
              <a:t>PHP</a:t>
            </a:r>
            <a:endParaRPr lang="en-US" dirty="0" smtClean="0"/>
          </a:p>
          <a:p>
            <a:pPr lvl="1"/>
            <a:r>
              <a:rPr lang="en-US" dirty="0" smtClean="0"/>
              <a:t>Eloquent, Propel, Doctrine, Axon</a:t>
            </a:r>
            <a:endParaRPr lang="en-US" dirty="0" smtClean="0"/>
          </a:p>
          <a:p>
            <a:r>
              <a:rPr lang="en-US" dirty="0" smtClean="0"/>
              <a:t>JavaScript</a:t>
            </a:r>
            <a:endParaRPr lang="en-US" dirty="0" smtClean="0"/>
          </a:p>
          <a:p>
            <a:pPr lvl="1"/>
            <a:r>
              <a:rPr lang="en-US" dirty="0" err="1" smtClean="0"/>
              <a:t>Sequelize</a:t>
            </a:r>
            <a:r>
              <a:rPr lang="en-US" dirty="0" smtClean="0"/>
              <a:t>, </a:t>
            </a:r>
            <a:r>
              <a:rPr lang="en-US" dirty="0" err="1" smtClean="0"/>
              <a:t>BookShelf</a:t>
            </a:r>
            <a:r>
              <a:rPr lang="en-US" dirty="0" smtClean="0"/>
              <a:t>, </a:t>
            </a:r>
            <a:r>
              <a:rPr lang="en-US" dirty="0" err="1" smtClean="0"/>
              <a:t>Lovefield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6" t="43175" r="29768" b="32352"/>
          <a:stretch/>
        </p:blipFill>
        <p:spPr>
          <a:xfrm>
            <a:off x="133373" y="2017484"/>
            <a:ext cx="6009807" cy="2452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45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eft-Right Arrow 6"/>
          <p:cNvSpPr/>
          <p:nvPr/>
        </p:nvSpPr>
        <p:spPr>
          <a:xfrm>
            <a:off x="3497943" y="2699656"/>
            <a:ext cx="5065486" cy="7982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83996" y="2574611"/>
            <a:ext cx="22733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RDBMS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703997" y="2574611"/>
            <a:ext cx="30027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noRDBMS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2940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26" y="1825625"/>
            <a:ext cx="5236717" cy="3515632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Representaciones</a:t>
            </a:r>
            <a:r>
              <a:rPr lang="en-US" dirty="0" smtClean="0"/>
              <a:t> de NoSQL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Clave-Valor</a:t>
            </a:r>
          </a:p>
          <a:p>
            <a:pPr lvl="1"/>
            <a:r>
              <a:rPr lang="en-US" dirty="0" err="1" smtClean="0"/>
              <a:t>Utiliza</a:t>
            </a:r>
            <a:r>
              <a:rPr lang="en-US" dirty="0" smtClean="0"/>
              <a:t> Hash-Maps</a:t>
            </a:r>
          </a:p>
          <a:p>
            <a:pPr lvl="1"/>
            <a:r>
              <a:rPr lang="en-US" dirty="0" smtClean="0"/>
              <a:t>DS: </a:t>
            </a:r>
            <a:r>
              <a:rPr lang="en-US" dirty="0" err="1" smtClean="0"/>
              <a:t>Redis</a:t>
            </a:r>
            <a:r>
              <a:rPr lang="en-US" dirty="0" smtClean="0"/>
              <a:t> y </a:t>
            </a:r>
            <a:r>
              <a:rPr lang="en-US" dirty="0" err="1" smtClean="0"/>
              <a:t>Memcached</a:t>
            </a:r>
            <a:endParaRPr lang="en-US" dirty="0" smtClean="0"/>
          </a:p>
          <a:p>
            <a:r>
              <a:rPr lang="en-US" dirty="0" smtClean="0"/>
              <a:t>Document</a:t>
            </a:r>
          </a:p>
          <a:p>
            <a:pPr lvl="1"/>
            <a:r>
              <a:rPr lang="en-US" dirty="0" smtClean="0"/>
              <a:t>Semi-</a:t>
            </a:r>
            <a:r>
              <a:rPr lang="en-US" dirty="0" err="1" smtClean="0"/>
              <a:t>estructurado</a:t>
            </a:r>
            <a:r>
              <a:rPr lang="en-US" dirty="0" smtClean="0"/>
              <a:t> para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anidados</a:t>
            </a:r>
            <a:endParaRPr lang="en-US" dirty="0" smtClean="0"/>
          </a:p>
          <a:p>
            <a:pPr lvl="1"/>
            <a:r>
              <a:rPr lang="en-US" dirty="0" smtClean="0"/>
              <a:t>DS: MongoDB(BSON), RIAK, </a:t>
            </a:r>
            <a:r>
              <a:rPr lang="en-US" dirty="0" err="1" smtClean="0"/>
              <a:t>CouchDB</a:t>
            </a:r>
            <a:endParaRPr lang="en-US" dirty="0" smtClean="0"/>
          </a:p>
          <a:p>
            <a:r>
              <a:rPr lang="en-US" dirty="0" err="1" smtClean="0"/>
              <a:t>Familia</a:t>
            </a:r>
            <a:r>
              <a:rPr lang="en-US" dirty="0" smtClean="0"/>
              <a:t> de </a:t>
            </a:r>
            <a:r>
              <a:rPr lang="en-US" dirty="0" err="1" smtClean="0"/>
              <a:t>Columnas</a:t>
            </a:r>
            <a:endParaRPr lang="en-US" dirty="0" smtClean="0"/>
          </a:p>
          <a:p>
            <a:pPr lvl="1"/>
            <a:r>
              <a:rPr lang="en-US" dirty="0" err="1" smtClean="0"/>
              <a:t>Basado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Clave-Valor</a:t>
            </a:r>
          </a:p>
          <a:p>
            <a:pPr lvl="1"/>
            <a:r>
              <a:rPr lang="en-US" dirty="0" smtClean="0"/>
              <a:t>Fila: Clave-Valor; </a:t>
            </a:r>
            <a:r>
              <a:rPr lang="en-US" dirty="0" err="1" smtClean="0"/>
              <a:t>Columna</a:t>
            </a:r>
            <a:r>
              <a:rPr lang="en-US" dirty="0" smtClean="0"/>
              <a:t>: +Timestamp</a:t>
            </a:r>
          </a:p>
          <a:p>
            <a:pPr lvl="1"/>
            <a:r>
              <a:rPr lang="en-US" dirty="0" smtClean="0"/>
              <a:t>DS: Cassandra, </a:t>
            </a:r>
            <a:r>
              <a:rPr lang="en-US" dirty="0" err="1" smtClean="0"/>
              <a:t>Hbase</a:t>
            </a:r>
            <a:endParaRPr lang="en-US" dirty="0" smtClean="0"/>
          </a:p>
          <a:p>
            <a:r>
              <a:rPr lang="en-US" dirty="0" err="1" smtClean="0"/>
              <a:t>Grafo</a:t>
            </a:r>
            <a:endParaRPr lang="en-US" dirty="0" smtClean="0"/>
          </a:p>
          <a:p>
            <a:pPr lvl="1"/>
            <a:r>
              <a:rPr lang="en-US" dirty="0" err="1" smtClean="0"/>
              <a:t>Grafo</a:t>
            </a:r>
            <a:r>
              <a:rPr lang="en-US" dirty="0" smtClean="0"/>
              <a:t> para </a:t>
            </a:r>
            <a:r>
              <a:rPr lang="en-US" dirty="0" err="1" smtClean="0"/>
              <a:t>representar</a:t>
            </a:r>
            <a:r>
              <a:rPr lang="en-US" dirty="0" smtClean="0"/>
              <a:t> </a:t>
            </a:r>
            <a:r>
              <a:rPr lang="en-US" dirty="0" err="1" smtClean="0"/>
              <a:t>relaciones</a:t>
            </a:r>
            <a:r>
              <a:rPr lang="en-US" dirty="0" smtClean="0"/>
              <a:t>: </a:t>
            </a:r>
            <a:r>
              <a:rPr lang="en-US" dirty="0" err="1" smtClean="0"/>
              <a:t>nodo</a:t>
            </a:r>
            <a:r>
              <a:rPr lang="en-US" dirty="0" smtClean="0"/>
              <a:t>, </a:t>
            </a:r>
            <a:r>
              <a:rPr lang="en-US" dirty="0" err="1" smtClean="0"/>
              <a:t>arco</a:t>
            </a:r>
            <a:r>
              <a:rPr lang="en-US" dirty="0" smtClean="0"/>
              <a:t> y </a:t>
            </a:r>
            <a:r>
              <a:rPr lang="en-US" dirty="0" err="1" smtClean="0"/>
              <a:t>relación</a:t>
            </a:r>
            <a:endParaRPr lang="en-US" dirty="0" smtClean="0"/>
          </a:p>
          <a:p>
            <a:pPr lvl="1"/>
            <a:r>
              <a:rPr lang="en-US" dirty="0" smtClean="0"/>
              <a:t>DS: Neo4j, Cayley, Titan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56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988" y="870854"/>
            <a:ext cx="7576461" cy="505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866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ODMs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Object Document Mapping</a:t>
            </a:r>
          </a:p>
          <a:p>
            <a:r>
              <a:rPr lang="en-US" dirty="0" smtClean="0"/>
              <a:t>Para NoSQL</a:t>
            </a:r>
          </a:p>
          <a:p>
            <a:r>
              <a:rPr lang="en-US" dirty="0" err="1" smtClean="0"/>
              <a:t>Soporte</a:t>
            </a:r>
            <a:r>
              <a:rPr lang="en-US" dirty="0" smtClean="0"/>
              <a:t> de </a:t>
            </a:r>
            <a:r>
              <a:rPr lang="en-US" dirty="0" err="1" smtClean="0"/>
              <a:t>colecciones</a:t>
            </a:r>
            <a:endParaRPr lang="en-US" dirty="0" smtClean="0"/>
          </a:p>
          <a:p>
            <a:pPr lvl="1"/>
            <a:r>
              <a:rPr lang="en-US" dirty="0" err="1" smtClean="0"/>
              <a:t>OneToMany</a:t>
            </a:r>
            <a:endParaRPr lang="en-US" dirty="0" smtClean="0"/>
          </a:p>
          <a:p>
            <a:pPr lvl="1"/>
            <a:r>
              <a:rPr lang="en-US" dirty="0" err="1" smtClean="0"/>
              <a:t>ManyToOne</a:t>
            </a:r>
            <a:endParaRPr lang="en-US" dirty="0" smtClean="0"/>
          </a:p>
          <a:p>
            <a:r>
              <a:rPr lang="en-US" dirty="0" err="1" smtClean="0"/>
              <a:t>Documentos</a:t>
            </a:r>
            <a:r>
              <a:rPr lang="en-US" dirty="0" smtClean="0"/>
              <a:t> </a:t>
            </a:r>
            <a:r>
              <a:rPr lang="en-US" dirty="0" err="1" smtClean="0"/>
              <a:t>embebidos</a:t>
            </a:r>
            <a:endParaRPr lang="en-US" dirty="0" smtClean="0"/>
          </a:p>
          <a:p>
            <a:r>
              <a:rPr lang="en-US" dirty="0" err="1" smtClean="0"/>
              <a:t>Cascada</a:t>
            </a:r>
            <a:r>
              <a:rPr lang="en-US" dirty="0" smtClean="0"/>
              <a:t>: </a:t>
            </a:r>
            <a:r>
              <a:rPr lang="en-US" dirty="0" err="1" smtClean="0"/>
              <a:t>persistencia</a:t>
            </a:r>
            <a:r>
              <a:rPr lang="en-US" dirty="0" smtClean="0"/>
              <a:t> y </a:t>
            </a:r>
            <a:r>
              <a:rPr lang="en-US" dirty="0" err="1" smtClean="0"/>
              <a:t>eliminación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572" y="2123622"/>
            <a:ext cx="60960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9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068" y="2191658"/>
            <a:ext cx="6205703" cy="266834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Relacional</a:t>
            </a:r>
            <a:r>
              <a:rPr lang="en-US" dirty="0" smtClean="0"/>
              <a:t> - No </a:t>
            </a:r>
            <a:r>
              <a:rPr lang="en-US" dirty="0" err="1" smtClean="0"/>
              <a:t>Relacional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572" y="1690688"/>
            <a:ext cx="3810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70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658" y="722086"/>
            <a:ext cx="8890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2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882" y="0"/>
            <a:ext cx="73062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3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Contenido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Capa</a:t>
            </a:r>
            <a:r>
              <a:rPr lang="en-US" dirty="0" smtClean="0"/>
              <a:t> </a:t>
            </a:r>
            <a:r>
              <a:rPr lang="en-US" dirty="0" err="1" smtClean="0"/>
              <a:t>Modelo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Capa</a:t>
            </a:r>
            <a:r>
              <a:rPr lang="en-US" dirty="0" smtClean="0"/>
              <a:t> </a:t>
            </a:r>
            <a:r>
              <a:rPr lang="en-US" dirty="0" err="1" smtClean="0"/>
              <a:t>Controlador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Capa</a:t>
            </a:r>
            <a:r>
              <a:rPr lang="en-US" dirty="0" smtClean="0"/>
              <a:t> Vista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43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Capa</a:t>
            </a:r>
            <a:r>
              <a:rPr lang="en-US" dirty="0" smtClean="0"/>
              <a:t> </a:t>
            </a:r>
            <a:r>
              <a:rPr lang="en-US" dirty="0" err="1" smtClean="0"/>
              <a:t>Controlador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Direccionamiento</a:t>
            </a:r>
            <a:r>
              <a:rPr lang="en-US" dirty="0" smtClean="0"/>
              <a:t>, </a:t>
            </a:r>
            <a:r>
              <a:rPr lang="en-US" dirty="0" err="1" smtClean="0"/>
              <a:t>rutas</a:t>
            </a:r>
            <a:r>
              <a:rPr lang="en-US" dirty="0" smtClean="0"/>
              <a:t>, </a:t>
            </a:r>
            <a:r>
              <a:rPr lang="en-US" dirty="0" err="1" smtClean="0"/>
              <a:t>parámetros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28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052" y="1161143"/>
            <a:ext cx="8062806" cy="514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7583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Controlador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Recibe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b="1" dirty="0" err="1"/>
              <a:t>eventos</a:t>
            </a:r>
            <a:r>
              <a:rPr lang="en-US" dirty="0"/>
              <a:t> de entrada (un </a:t>
            </a:r>
            <a:r>
              <a:rPr lang="en-US" dirty="0" err="1"/>
              <a:t>clic</a:t>
            </a:r>
            <a:r>
              <a:rPr lang="en-US" dirty="0"/>
              <a:t>, un </a:t>
            </a:r>
            <a:r>
              <a:rPr lang="en-US" dirty="0" err="1"/>
              <a:t>cambio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un campo de </a:t>
            </a:r>
            <a:r>
              <a:rPr lang="en-US" dirty="0" err="1"/>
              <a:t>texto</a:t>
            </a:r>
            <a:r>
              <a:rPr lang="en-US" dirty="0"/>
              <a:t>, etc</a:t>
            </a:r>
            <a:r>
              <a:rPr lang="en-US" dirty="0" smtClean="0"/>
              <a:t>.).</a:t>
            </a:r>
          </a:p>
          <a:p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vistos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b="1" dirty="0" err="1"/>
              <a:t>administradores</a:t>
            </a:r>
            <a:r>
              <a:rPr lang="en-US" dirty="0"/>
              <a:t> </a:t>
            </a:r>
            <a:r>
              <a:rPr lang="en-US" dirty="0" err="1"/>
              <a:t>cuidando</a:t>
            </a:r>
            <a:r>
              <a:rPr lang="en-US" dirty="0"/>
              <a:t> de que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recursos</a:t>
            </a:r>
            <a:r>
              <a:rPr lang="en-US" dirty="0"/>
              <a:t> </a:t>
            </a:r>
            <a:r>
              <a:rPr lang="en-US" dirty="0" err="1"/>
              <a:t>necesarios</a:t>
            </a:r>
            <a:r>
              <a:rPr lang="en-US" dirty="0"/>
              <a:t> para </a:t>
            </a:r>
            <a:r>
              <a:rPr lang="en-US" dirty="0" err="1"/>
              <a:t>completar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tarea</a:t>
            </a:r>
            <a:endParaRPr lang="en-US" dirty="0" smtClean="0"/>
          </a:p>
          <a:p>
            <a:r>
              <a:rPr lang="en-US" dirty="0" err="1"/>
              <a:t>Contiene</a:t>
            </a:r>
            <a:r>
              <a:rPr lang="en-US" dirty="0"/>
              <a:t> </a:t>
            </a:r>
            <a:r>
              <a:rPr lang="en-US" b="1" dirty="0" err="1"/>
              <a:t>reglas</a:t>
            </a:r>
            <a:r>
              <a:rPr lang="en-US" b="1" dirty="0"/>
              <a:t> de </a:t>
            </a:r>
            <a:r>
              <a:rPr lang="en-US" b="1" dirty="0" err="1"/>
              <a:t>gestión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, del </a:t>
            </a:r>
            <a:r>
              <a:rPr lang="en-US" dirty="0" err="1"/>
              <a:t>tipo</a:t>
            </a:r>
            <a:r>
              <a:rPr lang="en-US" dirty="0"/>
              <a:t> "SI </a:t>
            </a:r>
            <a:r>
              <a:rPr lang="en-US" dirty="0" err="1"/>
              <a:t>Evento</a:t>
            </a:r>
            <a:r>
              <a:rPr lang="en-US" dirty="0"/>
              <a:t> Z, </a:t>
            </a:r>
            <a:r>
              <a:rPr lang="en-US" dirty="0" err="1"/>
              <a:t>entonces</a:t>
            </a:r>
            <a:r>
              <a:rPr lang="en-US" dirty="0"/>
              <a:t> </a:t>
            </a:r>
            <a:r>
              <a:rPr lang="en-US" dirty="0" err="1"/>
              <a:t>Acción</a:t>
            </a:r>
            <a:r>
              <a:rPr lang="en-US" dirty="0"/>
              <a:t> W". </a:t>
            </a:r>
            <a:endParaRPr lang="en-US" dirty="0" smtClean="0"/>
          </a:p>
          <a:p>
            <a:pPr lvl="1"/>
            <a:r>
              <a:rPr lang="en-US" dirty="0" err="1" smtClean="0"/>
              <a:t>Estas</a:t>
            </a:r>
            <a:r>
              <a:rPr lang="en-US" dirty="0" smtClean="0"/>
              <a:t> </a:t>
            </a:r>
            <a:r>
              <a:rPr lang="en-US" dirty="0" err="1"/>
              <a:t>acciones</a:t>
            </a:r>
            <a:r>
              <a:rPr lang="en-US" dirty="0"/>
              <a:t>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suponer</a:t>
            </a:r>
            <a:r>
              <a:rPr lang="en-US" dirty="0"/>
              <a:t> </a:t>
            </a:r>
            <a:r>
              <a:rPr lang="en-US" dirty="0" err="1"/>
              <a:t>peticiones</a:t>
            </a:r>
            <a:r>
              <a:rPr lang="en-US" dirty="0"/>
              <a:t> al </a:t>
            </a:r>
            <a:r>
              <a:rPr lang="en-US" dirty="0" err="1"/>
              <a:t>modelo</a:t>
            </a:r>
            <a:r>
              <a:rPr lang="en-US" dirty="0"/>
              <a:t> o a las vistas. </a:t>
            </a:r>
            <a:endParaRPr lang="en-US" dirty="0" smtClean="0"/>
          </a:p>
          <a:p>
            <a:pPr lvl="1"/>
            <a:r>
              <a:rPr lang="en-US" dirty="0" smtClean="0"/>
              <a:t>Una </a:t>
            </a:r>
            <a:r>
              <a:rPr lang="en-US" dirty="0"/>
              <a:t>de </a:t>
            </a:r>
            <a:r>
              <a:rPr lang="en-US" dirty="0" err="1"/>
              <a:t>estas</a:t>
            </a:r>
            <a:r>
              <a:rPr lang="en-US" dirty="0"/>
              <a:t> </a:t>
            </a:r>
            <a:r>
              <a:rPr lang="en-US" dirty="0" err="1"/>
              <a:t>peticiones</a:t>
            </a:r>
            <a:r>
              <a:rPr lang="en-US" dirty="0"/>
              <a:t> a las vistas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llamada</a:t>
            </a:r>
            <a:r>
              <a:rPr lang="en-US" dirty="0"/>
              <a:t> al </a:t>
            </a:r>
            <a:r>
              <a:rPr lang="en-US" dirty="0" err="1" smtClean="0"/>
              <a:t>método</a:t>
            </a:r>
            <a:r>
              <a:rPr lang="en-US" dirty="0" smtClean="0"/>
              <a:t>  "</a:t>
            </a:r>
            <a:r>
              <a:rPr lang="en-US" dirty="0" err="1" smtClean="0"/>
              <a:t>Actualizar</a:t>
            </a:r>
            <a:r>
              <a:rPr lang="en-US" dirty="0"/>
              <a:t>()". </a:t>
            </a:r>
            <a:endParaRPr lang="en-US" dirty="0" smtClean="0"/>
          </a:p>
          <a:p>
            <a:pPr lvl="1"/>
            <a:r>
              <a:rPr lang="en-US" dirty="0" smtClean="0"/>
              <a:t>Una </a:t>
            </a:r>
            <a:r>
              <a:rPr lang="en-US" dirty="0" err="1"/>
              <a:t>petición</a:t>
            </a:r>
            <a:r>
              <a:rPr lang="en-US" dirty="0"/>
              <a:t> al </a:t>
            </a:r>
            <a:r>
              <a:rPr lang="en-US" dirty="0" err="1"/>
              <a:t>modelo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"</a:t>
            </a:r>
            <a:r>
              <a:rPr lang="en-US" dirty="0" err="1"/>
              <a:t>Obtener_tiempo_de_entrega</a:t>
            </a:r>
            <a:r>
              <a:rPr lang="en-US" dirty="0"/>
              <a:t> ( </a:t>
            </a:r>
            <a:r>
              <a:rPr lang="en-US" dirty="0" err="1"/>
              <a:t>nueva_orden_de_venta</a:t>
            </a:r>
            <a:r>
              <a:rPr lang="en-US" dirty="0"/>
              <a:t> )". </a:t>
            </a:r>
          </a:p>
        </p:txBody>
      </p:sp>
    </p:spTree>
    <p:extLst>
      <p:ext uri="{BB962C8B-B14F-4D97-AF65-F5344CB8AC3E}">
        <p14:creationId xmlns:p14="http://schemas.microsoft.com/office/powerpoint/2010/main" val="87206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Estructura</a:t>
            </a:r>
            <a:r>
              <a:rPr lang="en-US" dirty="0" smtClean="0"/>
              <a:t> del </a:t>
            </a:r>
            <a:r>
              <a:rPr lang="en-US" dirty="0" err="1" smtClean="0"/>
              <a:t>controlador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6799" y="1825625"/>
            <a:ext cx="7258402" cy="4351338"/>
          </a:xfrm>
          <a:prstGeom prst="rect">
            <a:avLst/>
          </a:prstGeom>
        </p:spPr>
      </p:pic>
      <p:sp>
        <p:nvSpPr>
          <p:cNvPr id="7" name="Folded Corner 6"/>
          <p:cNvSpPr/>
          <p:nvPr/>
        </p:nvSpPr>
        <p:spPr>
          <a:xfrm>
            <a:off x="5007743" y="3809888"/>
            <a:ext cx="2583228" cy="486340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Direccionamiento</a:t>
            </a:r>
            <a:endParaRPr lang="en-US" dirty="0"/>
          </a:p>
        </p:txBody>
      </p:sp>
      <p:sp>
        <p:nvSpPr>
          <p:cNvPr id="8" name="Folded Corner 7"/>
          <p:cNvSpPr/>
          <p:nvPr/>
        </p:nvSpPr>
        <p:spPr>
          <a:xfrm>
            <a:off x="5741030" y="1690688"/>
            <a:ext cx="2176513" cy="633980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Enrutamiento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30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Enrutamiento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41399" y="1574574"/>
            <a:ext cx="9500064" cy="443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911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Capa</a:t>
            </a:r>
            <a:r>
              <a:rPr lang="en-US" dirty="0" smtClean="0"/>
              <a:t> Vista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Manejo</a:t>
            </a:r>
            <a:r>
              <a:rPr lang="en-US" dirty="0" smtClean="0"/>
              <a:t> de </a:t>
            </a:r>
            <a:r>
              <a:rPr lang="en-US" dirty="0" err="1" smtClean="0"/>
              <a:t>plantillas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21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Vista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Interacción</a:t>
            </a:r>
            <a:r>
              <a:rPr lang="en-US" dirty="0" smtClean="0"/>
              <a:t> con el </a:t>
            </a:r>
            <a:r>
              <a:rPr lang="en-US" dirty="0" err="1" smtClean="0"/>
              <a:t>usuario</a:t>
            </a:r>
            <a:endParaRPr lang="en-US" dirty="0" smtClean="0"/>
          </a:p>
          <a:p>
            <a:r>
              <a:rPr lang="en-US" dirty="0" err="1" smtClean="0"/>
              <a:t>Uso</a:t>
            </a:r>
            <a:r>
              <a:rPr lang="en-US" dirty="0" smtClean="0"/>
              <a:t> de </a:t>
            </a:r>
            <a:r>
              <a:rPr lang="en-US" b="1" dirty="0" err="1" smtClean="0"/>
              <a:t>plantillas</a:t>
            </a:r>
            <a:endParaRPr lang="en-US" b="1" dirty="0"/>
          </a:p>
          <a:p>
            <a:pPr lvl="1"/>
            <a:r>
              <a:rPr lang="en-US" dirty="0" err="1" smtClean="0"/>
              <a:t>Secciones</a:t>
            </a:r>
            <a:r>
              <a:rPr lang="en-US" dirty="0" smtClean="0"/>
              <a:t> de </a:t>
            </a:r>
            <a:r>
              <a:rPr lang="en-US" dirty="0" err="1" smtClean="0"/>
              <a:t>código</a:t>
            </a:r>
            <a:endParaRPr lang="en-US" dirty="0"/>
          </a:p>
          <a:p>
            <a:pPr lvl="1"/>
            <a:r>
              <a:rPr lang="en-US" dirty="0" smtClean="0"/>
              <a:t>Re-</a:t>
            </a:r>
            <a:r>
              <a:rPr lang="en-US" dirty="0" err="1" smtClean="0"/>
              <a:t>uso</a:t>
            </a:r>
            <a:r>
              <a:rPr lang="en-US" dirty="0" smtClean="0"/>
              <a:t> </a:t>
            </a:r>
          </a:p>
          <a:p>
            <a:pPr lvl="1"/>
            <a:r>
              <a:rPr lang="en-US" i="1" dirty="0" err="1" smtClean="0"/>
              <a:t>Renderización</a:t>
            </a:r>
            <a:r>
              <a:rPr lang="en-US" dirty="0" smtClean="0"/>
              <a:t> de </a:t>
            </a:r>
            <a:r>
              <a:rPr lang="en-US" dirty="0" err="1" smtClean="0"/>
              <a:t>modelos</a:t>
            </a:r>
            <a:endParaRPr lang="en-US" i="1" dirty="0" smtClean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928654"/>
            <a:ext cx="5181600" cy="414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13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Vistas: </a:t>
            </a:r>
            <a:r>
              <a:rPr lang="en-US" dirty="0" err="1" smtClean="0"/>
              <a:t>Plantillas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0486" y="4098117"/>
            <a:ext cx="9789001" cy="207884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Re </a:t>
            </a:r>
            <a:r>
              <a:rPr lang="en-US" dirty="0" err="1" smtClean="0"/>
              <a:t>utilización</a:t>
            </a:r>
            <a:r>
              <a:rPr lang="en-US" dirty="0" smtClean="0"/>
              <a:t> de </a:t>
            </a:r>
            <a:r>
              <a:rPr lang="en-US" dirty="0" err="1" smtClean="0"/>
              <a:t>elementos</a:t>
            </a:r>
            <a:r>
              <a:rPr lang="en-US" dirty="0" smtClean="0"/>
              <a:t> </a:t>
            </a:r>
            <a:r>
              <a:rPr lang="en-US" dirty="0" err="1" smtClean="0"/>
              <a:t>comunes</a:t>
            </a:r>
            <a:endParaRPr lang="en-US" dirty="0" smtClean="0"/>
          </a:p>
          <a:p>
            <a:pPr lvl="1"/>
            <a:r>
              <a:rPr lang="en-US" dirty="0" err="1" smtClean="0"/>
              <a:t>Estático</a:t>
            </a:r>
            <a:r>
              <a:rPr lang="en-US" dirty="0" smtClean="0"/>
              <a:t>: HTML</a:t>
            </a:r>
          </a:p>
          <a:p>
            <a:pPr lvl="1"/>
            <a:r>
              <a:rPr lang="en-US" dirty="0" err="1" smtClean="0"/>
              <a:t>Dinámico</a:t>
            </a:r>
            <a:r>
              <a:rPr lang="en-US" dirty="0" smtClean="0"/>
              <a:t>: PHP, JS, Python,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Se </a:t>
            </a:r>
            <a:r>
              <a:rPr lang="en-US" dirty="0" err="1" smtClean="0"/>
              <a:t>utiliza</a:t>
            </a:r>
            <a:r>
              <a:rPr lang="en-US" dirty="0" smtClean="0"/>
              <a:t> el </a:t>
            </a:r>
            <a:r>
              <a:rPr lang="en-US" dirty="0" err="1" smtClean="0"/>
              <a:t>patrón</a:t>
            </a:r>
            <a:r>
              <a:rPr lang="en-US" dirty="0" smtClean="0"/>
              <a:t> </a:t>
            </a:r>
            <a:r>
              <a:rPr lang="en-US" i="1" dirty="0" err="1" smtClean="0"/>
              <a:t>decorador</a:t>
            </a:r>
            <a:endParaRPr lang="en-US" dirty="0" smtClean="0"/>
          </a:p>
          <a:p>
            <a:pPr lvl="1"/>
            <a:r>
              <a:rPr lang="en-US" dirty="0" err="1" smtClean="0"/>
              <a:t>Uso</a:t>
            </a:r>
            <a:r>
              <a:rPr lang="en-US" dirty="0" smtClean="0"/>
              <a:t> de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plantilla</a:t>
            </a:r>
            <a:r>
              <a:rPr lang="en-US" dirty="0" smtClean="0"/>
              <a:t> global</a:t>
            </a:r>
          </a:p>
          <a:p>
            <a:pPr lvl="1"/>
            <a:r>
              <a:rPr lang="en-US" dirty="0" err="1" smtClean="0"/>
              <a:t>Contenido</a:t>
            </a:r>
            <a:r>
              <a:rPr lang="en-US" dirty="0" smtClean="0"/>
              <a:t> </a:t>
            </a:r>
            <a:r>
              <a:rPr lang="en-US" dirty="0" err="1" smtClean="0"/>
              <a:t>dinámico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plantilla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92" y="1467757"/>
            <a:ext cx="7599137" cy="208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874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64457" y="1179058"/>
            <a:ext cx="11190515" cy="435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122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Ingresar</a:t>
            </a:r>
            <a:r>
              <a:rPr lang="en-US" dirty="0"/>
              <a:t> al </a:t>
            </a:r>
            <a:r>
              <a:rPr lang="en-US" dirty="0" err="1"/>
              <a:t>Sidweb</a:t>
            </a:r>
            <a:r>
              <a:rPr lang="en-US" dirty="0"/>
              <a:t> y </a:t>
            </a:r>
            <a:r>
              <a:rPr lang="en-US" dirty="0" err="1"/>
              <a:t>revisar</a:t>
            </a:r>
            <a:r>
              <a:rPr lang="en-US" dirty="0"/>
              <a:t> la </a:t>
            </a:r>
            <a:r>
              <a:rPr lang="en-US" dirty="0" err="1"/>
              <a:t>sección</a:t>
            </a:r>
            <a:r>
              <a:rPr lang="en-US" dirty="0"/>
              <a:t> de </a:t>
            </a:r>
            <a:r>
              <a:rPr lang="en-US" dirty="0" err="1" smtClean="0"/>
              <a:t>Planificación</a:t>
            </a:r>
            <a:endParaRPr lang="en-US" dirty="0"/>
          </a:p>
        </p:txBody>
      </p:sp>
      <p:grpSp>
        <p:nvGrpSpPr>
          <p:cNvPr id="4" name="Grupo 5"/>
          <p:cNvGrpSpPr/>
          <p:nvPr/>
        </p:nvGrpSpPr>
        <p:grpSpPr>
          <a:xfrm>
            <a:off x="1134569" y="5236461"/>
            <a:ext cx="9922861" cy="778840"/>
            <a:chOff x="813488" y="5307713"/>
            <a:chExt cx="9922861" cy="778840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1668549" y="5311982"/>
              <a:ext cx="9067800" cy="77457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B0F0"/>
                </a:buClr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B0F0"/>
                </a:buClr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000" b="1" dirty="0"/>
                <a:t>TIP:</a:t>
              </a:r>
            </a:p>
            <a:p>
              <a:pPr marL="0" indent="0">
                <a:buFont typeface="Arial"/>
                <a:buNone/>
              </a:pPr>
              <a:r>
                <a:rPr lang="en-US" sz="2000" dirty="0" err="1"/>
                <a:t>Revisa</a:t>
              </a:r>
              <a:r>
                <a:rPr lang="en-US" sz="2000" dirty="0"/>
                <a:t> </a:t>
              </a:r>
              <a:r>
                <a:rPr lang="en-US" sz="2000" dirty="0" err="1"/>
                <a:t>periodicamante</a:t>
              </a:r>
              <a:r>
                <a:rPr lang="en-US" sz="2000" dirty="0"/>
                <a:t> el </a:t>
              </a:r>
              <a:r>
                <a:rPr lang="en-US" sz="2000" dirty="0" err="1"/>
                <a:t>Sidweb</a:t>
              </a:r>
              <a:r>
                <a:rPr lang="en-US" sz="2000" dirty="0"/>
                <a:t>, la </a:t>
              </a:r>
              <a:r>
                <a:rPr lang="en-US" sz="2000" dirty="0" err="1"/>
                <a:t>sección</a:t>
              </a:r>
              <a:r>
                <a:rPr lang="en-US" sz="2000" dirty="0"/>
                <a:t> de Plan de </a:t>
              </a:r>
              <a:r>
                <a:rPr lang="en-US" sz="2000" dirty="0" err="1"/>
                <a:t>Clase</a:t>
              </a:r>
              <a:r>
                <a:rPr lang="en-US" sz="2000" dirty="0"/>
                <a:t> y </a:t>
              </a:r>
              <a:r>
                <a:rPr lang="en-US" sz="2000" dirty="0" err="1"/>
                <a:t>Trabajos</a:t>
              </a:r>
              <a:endParaRPr lang="en-US" sz="2000" dirty="0"/>
            </a:p>
          </p:txBody>
        </p:sp>
        <p:pic>
          <p:nvPicPr>
            <p:cNvPr id="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488" y="5307713"/>
              <a:ext cx="773811" cy="773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65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Patrón</a:t>
            </a:r>
            <a:r>
              <a:rPr lang="en-US" dirty="0" smtClean="0"/>
              <a:t> de </a:t>
            </a:r>
            <a:r>
              <a:rPr lang="en-US" dirty="0" err="1" smtClean="0"/>
              <a:t>diseño</a:t>
            </a:r>
            <a:endParaRPr lang="en-US" dirty="0" smtClean="0"/>
          </a:p>
          <a:p>
            <a:pPr lvl="1"/>
            <a:r>
              <a:rPr lang="en-US" dirty="0" err="1" smtClean="0"/>
              <a:t>Aplicaciones</a:t>
            </a:r>
            <a:r>
              <a:rPr lang="en-US" dirty="0" smtClean="0"/>
              <a:t> </a:t>
            </a:r>
            <a:r>
              <a:rPr lang="en-US" dirty="0" err="1" smtClean="0"/>
              <a:t>orientadas</a:t>
            </a:r>
            <a:r>
              <a:rPr lang="en-US" dirty="0" smtClean="0"/>
              <a:t> a </a:t>
            </a:r>
            <a:r>
              <a:rPr lang="en-US" dirty="0" err="1" smtClean="0"/>
              <a:t>datos</a:t>
            </a:r>
            <a:endParaRPr lang="en-US" dirty="0" smtClean="0"/>
          </a:p>
          <a:p>
            <a:r>
              <a:rPr lang="en-US" dirty="0" err="1" smtClean="0"/>
              <a:t>Estándar</a:t>
            </a:r>
            <a:r>
              <a:rPr lang="en-US" i="1" dirty="0" smtClean="0"/>
              <a:t> de facto </a:t>
            </a:r>
            <a:endParaRPr lang="en-US" dirty="0" smtClean="0"/>
          </a:p>
          <a:p>
            <a:pPr lvl="1"/>
            <a:r>
              <a:rPr lang="en-US" dirty="0" err="1" smtClean="0"/>
              <a:t>Mayoría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frameworks web lo </a:t>
            </a:r>
            <a:r>
              <a:rPr lang="en-US" dirty="0" err="1" smtClean="0"/>
              <a:t>utilizan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85983"/>
            <a:ext cx="5181600" cy="383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087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Referencias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i="1" dirty="0"/>
              <a:t>Implementing the MVC Pattern in WordPress Plugins</a:t>
            </a:r>
            <a:r>
              <a:rPr lang="en-US" dirty="0"/>
              <a:t>. (2017). </a:t>
            </a:r>
            <a:r>
              <a:rPr lang="en-US" i="1" dirty="0" err="1"/>
              <a:t>Iandunn.name</a:t>
            </a:r>
            <a:r>
              <a:rPr lang="en-US" dirty="0"/>
              <a:t>. Retrieved 17 July 2017, from </a:t>
            </a:r>
            <a:r>
              <a:rPr lang="en-US" dirty="0">
                <a:hlinkClick r:id="rId2"/>
              </a:rPr>
              <a:t>https://iandunn.name/content/presentations/wp-oop-mvc/mvc.php#/</a:t>
            </a:r>
            <a:r>
              <a:rPr lang="en-US" dirty="0" smtClean="0">
                <a:hlinkClick r:id="rId2"/>
              </a:rPr>
              <a:t>1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i="1" dirty="0"/>
              <a:t>Twisting the MVC Triad - Model View Presenter (MVP) Design Pattern</a:t>
            </a:r>
            <a:r>
              <a:rPr lang="en-US" dirty="0"/>
              <a:t>. (2007). </a:t>
            </a:r>
            <a:r>
              <a:rPr lang="en-US" i="1" dirty="0" err="1"/>
              <a:t>Aviadezra.blogspot.com</a:t>
            </a:r>
            <a:r>
              <a:rPr lang="en-US" dirty="0"/>
              <a:t>. Retrieved 17 July 2017, from </a:t>
            </a:r>
            <a:r>
              <a:rPr lang="en-US" dirty="0">
                <a:hlinkClick r:id="rId3"/>
              </a:rPr>
              <a:t>http://aviadezra.blogspot.com/2007/07/twisting-mvp-triad-say-hello-to-mvpc.html#_</a:t>
            </a:r>
            <a:r>
              <a:rPr lang="en-US" dirty="0" smtClean="0">
                <a:hlinkClick r:id="rId3"/>
              </a:rPr>
              <a:t>edn4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dirty="0"/>
              <a:t>Makai, M. (2017). </a:t>
            </a:r>
            <a:r>
              <a:rPr lang="en-US" i="1" dirty="0"/>
              <a:t>Object-relational Mappers (ORMs) - Full Stack Python</a:t>
            </a:r>
            <a:r>
              <a:rPr lang="en-US" dirty="0"/>
              <a:t>. </a:t>
            </a:r>
            <a:r>
              <a:rPr lang="en-US" i="1" dirty="0" err="1"/>
              <a:t>Fullstackpython.com</a:t>
            </a:r>
            <a:r>
              <a:rPr lang="en-US" dirty="0"/>
              <a:t>. Retrieved 17 July 2017, from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www.fullstackpython.com/object-relational-mappers-orms.html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dirty="0"/>
              <a:t>"4.1. La </a:t>
            </a:r>
            <a:r>
              <a:rPr lang="en-US" dirty="0" err="1"/>
              <a:t>Arquitectura</a:t>
            </a:r>
            <a:r>
              <a:rPr lang="en-US" dirty="0"/>
              <a:t> MVC (El Tutorial </a:t>
            </a:r>
            <a:r>
              <a:rPr lang="en-US" dirty="0" err="1"/>
              <a:t>Jobeet</a:t>
            </a:r>
            <a:r>
              <a:rPr lang="en-US" dirty="0"/>
              <a:t>)." </a:t>
            </a:r>
            <a:r>
              <a:rPr lang="en-US" i="1" dirty="0" err="1"/>
              <a:t>Librosweb.es</a:t>
            </a:r>
            <a:r>
              <a:rPr lang="en-US" dirty="0"/>
              <a:t>. N. p., 2017. Web. 26 July 2017</a:t>
            </a:r>
            <a:r>
              <a:rPr lang="en-US" dirty="0" smtClean="0"/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dirty="0" smtClean="0"/>
              <a:t>"</a:t>
            </a:r>
            <a:r>
              <a:rPr lang="en-US" dirty="0"/>
              <a:t>4.2. El Layout (El Tutorial </a:t>
            </a:r>
            <a:r>
              <a:rPr lang="en-US" dirty="0" err="1"/>
              <a:t>Jobeet</a:t>
            </a:r>
            <a:r>
              <a:rPr lang="en-US" dirty="0"/>
              <a:t>)." </a:t>
            </a:r>
            <a:r>
              <a:rPr lang="en-US" i="1" dirty="0" err="1"/>
              <a:t>Librosweb.es</a:t>
            </a:r>
            <a:r>
              <a:rPr lang="en-US" dirty="0"/>
              <a:t>. N. p., 2017. Web. 26 July 2017</a:t>
            </a:r>
            <a:r>
              <a:rPr lang="en-US" dirty="0" smtClean="0"/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r>
              <a:rPr lang="en-US" i="1" dirty="0"/>
              <a:t>NoSQL Data Stores - Full Stack Python</a:t>
            </a:r>
            <a:r>
              <a:rPr lang="en-US" dirty="0"/>
              <a:t>. (2017). </a:t>
            </a:r>
            <a:r>
              <a:rPr lang="en-US" i="1" dirty="0" err="1"/>
              <a:t>Fullstackpython.com</a:t>
            </a:r>
            <a:r>
              <a:rPr lang="en-US" dirty="0"/>
              <a:t>. Retrieved 20 December 2017, from https://</a:t>
            </a:r>
            <a:r>
              <a:rPr lang="en-US" dirty="0" err="1"/>
              <a:t>www.fullstackpython.com</a:t>
            </a:r>
            <a:r>
              <a:rPr lang="en-US" dirty="0"/>
              <a:t>/no-</a:t>
            </a:r>
            <a:r>
              <a:rPr lang="en-US" dirty="0" err="1"/>
              <a:t>sql</a:t>
            </a:r>
            <a:r>
              <a:rPr lang="en-US" dirty="0"/>
              <a:t>-</a:t>
            </a:r>
            <a:r>
              <a:rPr lang="en-US" dirty="0" err="1"/>
              <a:t>datastore.html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1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Antes … 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82" t="36098" r="9764" b="5863"/>
          <a:stretch/>
        </p:blipFill>
        <p:spPr>
          <a:xfrm>
            <a:off x="1767114" y="1821317"/>
            <a:ext cx="8363857" cy="4477881"/>
          </a:xfrm>
        </p:spPr>
      </p:pic>
    </p:spTree>
    <p:extLst>
      <p:ext uri="{BB962C8B-B14F-4D97-AF65-F5344CB8AC3E}">
        <p14:creationId xmlns:p14="http://schemas.microsoft.com/office/powerpoint/2010/main" val="1788828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 </a:t>
            </a:r>
            <a:r>
              <a:rPr lang="en-US" dirty="0" err="1" smtClean="0"/>
              <a:t>Después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6" t="39767" r="10182" b="15536"/>
          <a:stretch/>
        </p:blipFill>
        <p:spPr>
          <a:xfrm>
            <a:off x="838200" y="1364343"/>
            <a:ext cx="7521435" cy="3149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1" t="39711" r="9957" b="12302"/>
          <a:stretch/>
        </p:blipFill>
        <p:spPr>
          <a:xfrm>
            <a:off x="3265714" y="2667178"/>
            <a:ext cx="8316686" cy="369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351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Mejoras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Organización</a:t>
            </a:r>
            <a:endParaRPr lang="en-US" dirty="0" smtClean="0"/>
          </a:p>
          <a:p>
            <a:r>
              <a:rPr lang="en-US" dirty="0" err="1" smtClean="0"/>
              <a:t>Legibilidad</a:t>
            </a:r>
            <a:endParaRPr lang="en-US" dirty="0" smtClean="0"/>
          </a:p>
          <a:p>
            <a:r>
              <a:rPr lang="en-US" dirty="0" err="1" smtClean="0"/>
              <a:t>Flexibilidad</a:t>
            </a:r>
            <a:r>
              <a:rPr lang="en-US" dirty="0" smtClean="0"/>
              <a:t> y re-</a:t>
            </a:r>
            <a:r>
              <a:rPr lang="en-US" dirty="0" err="1" smtClean="0"/>
              <a:t>uso</a:t>
            </a:r>
            <a:endParaRPr lang="en-US" dirty="0" smtClean="0"/>
          </a:p>
          <a:p>
            <a:r>
              <a:rPr lang="en-US" dirty="0" err="1" smtClean="0"/>
              <a:t>Mantenibilidad</a:t>
            </a:r>
            <a:endParaRPr lang="en-US" dirty="0" smtClean="0"/>
          </a:p>
          <a:p>
            <a:r>
              <a:rPr lang="en-US" dirty="0" err="1" smtClean="0"/>
              <a:t>Separación</a:t>
            </a:r>
            <a:r>
              <a:rPr lang="en-US" dirty="0" smtClean="0"/>
              <a:t> Front-end | Back-end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01" t="29041" r="58009" b="23579"/>
          <a:stretch/>
        </p:blipFill>
        <p:spPr>
          <a:xfrm>
            <a:off x="7474856" y="1008176"/>
            <a:ext cx="3309257" cy="478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508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Componentes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Vista</a:t>
            </a:r>
          </a:p>
          <a:p>
            <a:pPr lvl="1"/>
            <a:r>
              <a:rPr lang="en-US" dirty="0" err="1" smtClean="0"/>
              <a:t>Interfaz</a:t>
            </a:r>
            <a:r>
              <a:rPr lang="en-US" dirty="0" smtClean="0"/>
              <a:t> con el </a:t>
            </a:r>
            <a:r>
              <a:rPr lang="en-US" dirty="0" err="1" smtClean="0"/>
              <a:t>usuario</a:t>
            </a:r>
            <a:endParaRPr lang="en-US" dirty="0" smtClean="0"/>
          </a:p>
          <a:p>
            <a:r>
              <a:rPr lang="en-US" dirty="0" err="1" smtClean="0"/>
              <a:t>Modelo</a:t>
            </a:r>
            <a:endParaRPr lang="en-US" dirty="0" smtClean="0"/>
          </a:p>
          <a:p>
            <a:pPr lvl="1"/>
            <a:r>
              <a:rPr lang="en-US" dirty="0" err="1" smtClean="0"/>
              <a:t>Lógica</a:t>
            </a:r>
            <a:r>
              <a:rPr lang="en-US" dirty="0" smtClean="0"/>
              <a:t> del </a:t>
            </a:r>
            <a:r>
              <a:rPr lang="en-US" dirty="0" err="1" smtClean="0"/>
              <a:t>negocio</a:t>
            </a:r>
            <a:endParaRPr lang="en-US" dirty="0" smtClean="0"/>
          </a:p>
          <a:p>
            <a:r>
              <a:rPr lang="en-US" dirty="0" err="1" smtClean="0"/>
              <a:t>Controlador</a:t>
            </a:r>
            <a:endParaRPr lang="en-US" dirty="0" smtClean="0"/>
          </a:p>
          <a:p>
            <a:pPr lvl="1"/>
            <a:r>
              <a:rPr lang="en-US" dirty="0" err="1" smtClean="0"/>
              <a:t>Aplicación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87196" y="1825625"/>
            <a:ext cx="455160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210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Capa</a:t>
            </a:r>
            <a:r>
              <a:rPr lang="en-US" dirty="0" smtClean="0"/>
              <a:t> </a:t>
            </a:r>
            <a:r>
              <a:rPr lang="en-US" dirty="0" err="1" smtClean="0"/>
              <a:t>Modelo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Modelamiento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r>
              <a:rPr lang="en-US" dirty="0" smtClean="0"/>
              <a:t>, </a:t>
            </a:r>
            <a:r>
              <a:rPr lang="en-US" dirty="0" smtClean="0"/>
              <a:t>ORM, ODM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73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Representación</a:t>
            </a:r>
            <a:r>
              <a:rPr lang="en-US" dirty="0" smtClean="0"/>
              <a:t> </a:t>
            </a:r>
            <a:r>
              <a:rPr lang="en-US" dirty="0" err="1" smtClean="0"/>
              <a:t>abstracta</a:t>
            </a:r>
            <a:endParaRPr lang="en-US" dirty="0"/>
          </a:p>
          <a:p>
            <a:pPr lvl="1"/>
            <a:r>
              <a:rPr lang="en-US" dirty="0" smtClean="0"/>
              <a:t>Base de </a:t>
            </a:r>
            <a:r>
              <a:rPr lang="en-US" dirty="0" err="1" smtClean="0"/>
              <a:t>datos</a:t>
            </a:r>
            <a:endParaRPr lang="en-US" dirty="0" smtClean="0"/>
          </a:p>
          <a:p>
            <a:r>
              <a:rPr lang="en-US" dirty="0" smtClean="0"/>
              <a:t>POO</a:t>
            </a:r>
          </a:p>
          <a:p>
            <a:pPr lvl="1"/>
            <a:r>
              <a:rPr lang="en-US" dirty="0" err="1" smtClean="0"/>
              <a:t>Clases</a:t>
            </a:r>
            <a:r>
              <a:rPr lang="en-US" dirty="0" smtClean="0"/>
              <a:t>: </a:t>
            </a:r>
            <a:r>
              <a:rPr lang="en-US" dirty="0" err="1" smtClean="0"/>
              <a:t>Atributos</a:t>
            </a:r>
            <a:r>
              <a:rPr lang="en-US" dirty="0" smtClean="0"/>
              <a:t> y </a:t>
            </a:r>
            <a:r>
              <a:rPr lang="en-US" dirty="0" err="1" smtClean="0"/>
              <a:t>Métodos</a:t>
            </a:r>
            <a:endParaRPr lang="en-US" dirty="0" smtClean="0"/>
          </a:p>
          <a:p>
            <a:pPr lvl="1"/>
            <a:r>
              <a:rPr lang="en-US" dirty="0" err="1" smtClean="0"/>
              <a:t>Relaciones</a:t>
            </a:r>
            <a:endParaRPr lang="en-US" dirty="0" smtClean="0"/>
          </a:p>
          <a:p>
            <a:r>
              <a:rPr lang="en-US" dirty="0" smtClean="0"/>
              <a:t>ORM</a:t>
            </a:r>
          </a:p>
          <a:p>
            <a:pPr lvl="1"/>
            <a:r>
              <a:rPr lang="en-US" dirty="0" smtClean="0"/>
              <a:t>Sistema de </a:t>
            </a:r>
            <a:r>
              <a:rPr lang="en-US" dirty="0" err="1" smtClean="0"/>
              <a:t>persistencia</a:t>
            </a:r>
            <a:endParaRPr lang="en-US" dirty="0" smtClean="0"/>
          </a:p>
          <a:p>
            <a:pPr lvl="1"/>
            <a:r>
              <a:rPr lang="en-US" dirty="0" err="1" smtClean="0"/>
              <a:t>Lógico</a:t>
            </a:r>
            <a:r>
              <a:rPr lang="en-US" dirty="0" smtClean="0"/>
              <a:t> (</a:t>
            </a:r>
            <a:r>
              <a:rPr lang="en-US" dirty="0" err="1" smtClean="0"/>
              <a:t>clases</a:t>
            </a:r>
            <a:r>
              <a:rPr lang="en-US" dirty="0" smtClean="0"/>
              <a:t>) a </a:t>
            </a:r>
            <a:r>
              <a:rPr lang="en-US" dirty="0" err="1" smtClean="0"/>
              <a:t>Físicos</a:t>
            </a:r>
            <a:r>
              <a:rPr lang="en-US" dirty="0" smtClean="0"/>
              <a:t> (</a:t>
            </a:r>
            <a:r>
              <a:rPr lang="en-US" dirty="0" err="1" smtClean="0"/>
              <a:t>registros</a:t>
            </a:r>
            <a:r>
              <a:rPr lang="en-US" dirty="0" smtClean="0"/>
              <a:t>)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30988" y="1429431"/>
            <a:ext cx="4722812" cy="387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15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22351</TotalTime>
  <Words>475</Words>
  <Application>Microsoft Macintosh PowerPoint</Application>
  <PresentationFormat>Widescreen</PresentationFormat>
  <Paragraphs>134</Paragraphs>
  <Slides>30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Calibri</vt:lpstr>
      <vt:lpstr>Calibri Light</vt:lpstr>
      <vt:lpstr>Arial</vt:lpstr>
      <vt:lpstr>Tema de Office</vt:lpstr>
      <vt:lpstr> Desarrollo de Aplicaciones Web</vt:lpstr>
      <vt:lpstr>Contenido</vt:lpstr>
      <vt:lpstr>MVC</vt:lpstr>
      <vt:lpstr>Antes … </vt:lpstr>
      <vt:lpstr>… Después</vt:lpstr>
      <vt:lpstr>¿Mejoras?</vt:lpstr>
      <vt:lpstr>Componentes</vt:lpstr>
      <vt:lpstr>Capa Modelo</vt:lpstr>
      <vt:lpstr>Modelo</vt:lpstr>
      <vt:lpstr>¿Para qué un ORM?</vt:lpstr>
      <vt:lpstr>ORMs vs Conectores BD</vt:lpstr>
      <vt:lpstr>ORMs</vt:lpstr>
      <vt:lpstr>PowerPoint Presentation</vt:lpstr>
      <vt:lpstr>Representaciones de NoSQL</vt:lpstr>
      <vt:lpstr>PowerPoint Presentation</vt:lpstr>
      <vt:lpstr>ODMs</vt:lpstr>
      <vt:lpstr>Relacional - No Relacional</vt:lpstr>
      <vt:lpstr>PowerPoint Presentation</vt:lpstr>
      <vt:lpstr>PowerPoint Presentation</vt:lpstr>
      <vt:lpstr>Capa Controlador</vt:lpstr>
      <vt:lpstr>MVC</vt:lpstr>
      <vt:lpstr>Controlador</vt:lpstr>
      <vt:lpstr>Estructura del controlador</vt:lpstr>
      <vt:lpstr>Enrutamiento</vt:lpstr>
      <vt:lpstr>Capa Vista</vt:lpstr>
      <vt:lpstr>Vista</vt:lpstr>
      <vt:lpstr>Vistas: Plantillas</vt:lpstr>
      <vt:lpstr>PowerPoint Presentation</vt:lpstr>
      <vt:lpstr>Tarea</vt:lpstr>
      <vt:lpstr>Referencias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1007</cp:revision>
  <dcterms:created xsi:type="dcterms:W3CDTF">2017-05-02T21:53:04Z</dcterms:created>
  <dcterms:modified xsi:type="dcterms:W3CDTF">2017-12-20T14:27:50Z</dcterms:modified>
</cp:coreProperties>
</file>

<file path=docProps/thumbnail.jpeg>
</file>